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5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5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6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1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66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2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 fontScale="95833" lnSpcReduction="20000"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3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 fontScale="95833" lnSpcReduction="20000"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5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67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59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0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81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68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0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5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6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6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BB16E-DACC-4778-B94F-245FD170D0D8}" type="datetimeFigureOut">
              <a:rPr lang="en-US" smtClean="0"/>
              <a:t>20-Jun-22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CE66A-EA6F-4809-958A-CC1B681D783A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6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Rectangle 1"/>
          <p:cNvSpPr/>
          <p:nvPr/>
        </p:nvSpPr>
        <p:spPr>
          <a:xfrm>
            <a:off x="533400" y="838200"/>
            <a:ext cx="7848600" cy="2047241"/>
          </a:xfrm>
          <a:prstGeom prst="rect"/>
        </p:spPr>
        <p:txBody>
          <a:bodyPr wrap="square">
            <a:spAutoFit/>
          </a:bodyPr>
          <a:p>
            <a:pPr algn="ctr"/>
            <a:r>
              <a:rPr b="1" dirty="0" sz="6600" lang="en-US" u="sng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algn="tl" blurRad="50800" rotWithShape="0">
                    <a:srgbClr val="000000"/>
                  </a:outerShdw>
                </a:effectLst>
              </a:rPr>
              <a:t>DEPARTMENT OF MATHEMATICS</a:t>
            </a:r>
            <a:endParaRPr dirty="0" sz="6600" lang="en-US"/>
          </a:p>
        </p:txBody>
      </p:sp>
      <p:sp>
        <p:nvSpPr>
          <p:cNvPr id="1048585" name="Rectangle 2"/>
          <p:cNvSpPr/>
          <p:nvPr/>
        </p:nvSpPr>
        <p:spPr>
          <a:xfrm>
            <a:off x="1219200" y="3886200"/>
            <a:ext cx="6705600" cy="2072639"/>
          </a:xfrm>
          <a:prstGeom prst="rect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/>
            <a:r>
              <a:rPr b="1" dirty="0" sz="4400" lang="en-US" smtClean="0"/>
              <a:t>SGGSJ G</a:t>
            </a:r>
            <a:r>
              <a:rPr b="1" dirty="0" sz="4400" lang="en-US" smtClean="0"/>
              <a:t>O</a:t>
            </a:r>
            <a:r>
              <a:rPr b="1" dirty="0" sz="4400" lang="en-US" smtClean="0"/>
              <a:t>V</a:t>
            </a:r>
            <a:r>
              <a:rPr b="1" dirty="0" sz="4400" lang="en-US" smtClean="0"/>
              <a:t>E</a:t>
            </a:r>
            <a:r>
              <a:rPr b="1" dirty="0" sz="4400" lang="en-US" smtClean="0"/>
              <a:t>R</a:t>
            </a:r>
            <a:r>
              <a:rPr b="1" dirty="0" sz="4400" lang="en-US" smtClean="0"/>
              <a:t>N</a:t>
            </a:r>
            <a:r>
              <a:rPr b="1" dirty="0" sz="4400" lang="en-US" smtClean="0"/>
              <a:t>M</a:t>
            </a:r>
            <a:r>
              <a:rPr b="1" dirty="0" sz="4400" lang="en-US" smtClean="0"/>
              <a:t>E</a:t>
            </a:r>
            <a:r>
              <a:rPr b="1" dirty="0" sz="4400" lang="en-US" smtClean="0"/>
              <a:t>N</a:t>
            </a:r>
            <a:r>
              <a:rPr b="1" dirty="0" sz="4400" lang="en-US" smtClean="0"/>
              <a:t>T</a:t>
            </a:r>
            <a:r>
              <a:rPr b="1" dirty="0" sz="4400" lang="en-US" smtClean="0"/>
              <a:t> </a:t>
            </a:r>
            <a:r>
              <a:rPr b="1" dirty="0" sz="4400" lang="en-US" smtClean="0"/>
              <a:t> </a:t>
            </a:r>
            <a:r>
              <a:rPr b="1" dirty="0" sz="4400" lang="en-US" smtClean="0"/>
              <a:t> </a:t>
            </a:r>
            <a:r>
              <a:rPr b="1" dirty="0" sz="4400" lang="en-US" smtClean="0"/>
              <a:t> </a:t>
            </a:r>
            <a:r>
              <a:rPr b="1" dirty="0" sz="4400" lang="en-US" smtClean="0"/>
              <a:t> </a:t>
            </a:r>
            <a:r>
              <a:rPr b="1" dirty="0" sz="4400" lang="en-US" smtClean="0"/>
              <a:t> </a:t>
            </a:r>
            <a:r>
              <a:rPr b="1" dirty="0" sz="4400" lang="en-US" smtClean="0"/>
              <a:t> </a:t>
            </a:r>
            <a:r>
              <a:rPr b="1" dirty="0" sz="4400" lang="en-US" smtClean="0"/>
              <a:t>C</a:t>
            </a:r>
            <a:r>
              <a:rPr b="1" dirty="0" sz="4400" lang="en-US" smtClean="0"/>
              <a:t>O</a:t>
            </a:r>
            <a:r>
              <a:rPr b="1" dirty="0" sz="4400" lang="en-US" smtClean="0"/>
              <a:t>L</a:t>
            </a:r>
            <a:r>
              <a:rPr b="1" dirty="0" sz="4400" lang="en-US" smtClean="0"/>
              <a:t>LEGE</a:t>
            </a:r>
            <a:r>
              <a:rPr b="1" dirty="0" sz="4400" lang="en-US" smtClean="0"/>
              <a:t> </a:t>
            </a:r>
            <a:endParaRPr altLang="en-US" lang="zh-CN"/>
          </a:p>
          <a:p>
            <a:pPr algn="ctr"/>
            <a:r>
              <a:rPr b="1" dirty="0" sz="4400" lang="en-US" smtClean="0"/>
              <a:t>PAONTA SAHIB </a:t>
            </a:r>
            <a:endParaRPr altLang="en-US" 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620000" cy="1295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p>
            <a:r>
              <a:rPr b="1" dirty="0" sz="3600" lang="en-US" smtClean="0">
                <a:latin typeface="Algerian" pitchFamily="82" charset="0"/>
              </a:rPr>
              <a:t>COURSE NAME : REAL ANALYSIS</a:t>
            </a:r>
            <a:endParaRPr b="1" dirty="0" sz="3600" lang="en-US">
              <a:latin typeface="Algerian" pitchFamily="82" charset="0"/>
            </a:endParaRPr>
          </a:p>
        </p:txBody>
      </p:sp>
      <p:sp>
        <p:nvSpPr>
          <p:cNvPr id="1048592" name="Subtitle 2"/>
          <p:cNvSpPr>
            <a:spLocks noGrp="1"/>
          </p:cNvSpPr>
          <p:nvPr>
            <p:ph type="subTitle" idx="1"/>
          </p:nvPr>
        </p:nvSpPr>
        <p:spPr>
          <a:xfrm>
            <a:off x="1676400" y="3828828"/>
            <a:ext cx="5791200" cy="8639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p>
            <a:r>
              <a:rPr b="1" dirty="0" sz="3600" lang="en-US" smtClean="0">
                <a:solidFill>
                  <a:schemeClr val="tx1"/>
                </a:solidFill>
                <a:latin typeface="Algerian" pitchFamily="82" charset="0"/>
              </a:rPr>
              <a:t>COURSE CODE : 201TH</a:t>
            </a:r>
            <a:endParaRPr b="1" dirty="0" sz="3600" lang="en-US">
              <a:solidFill>
                <a:schemeClr val="tx1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2"/>
          <p:cNvSpPr>
            <a:spLocks noGrp="1"/>
          </p:cNvSpPr>
          <p:nvPr>
            <p:ph type="title"/>
          </p:nvPr>
        </p:nvSpPr>
        <p:spPr>
          <a:xfrm>
            <a:off x="2438400" y="512490"/>
            <a:ext cx="4114800" cy="769441"/>
          </a:xfrm>
          <a:prstGeom prst="rect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/>
            <a:r>
              <a:rPr b="1" dirty="0" sz="4400" lang="en-US" u="sng" smtClean="0">
                <a:latin typeface="Algerian" pitchFamily="82" charset="0"/>
              </a:rPr>
              <a:t>CONTENTS</a:t>
            </a:r>
            <a:endParaRPr dirty="0" sz="4400" lang="en-US">
              <a:latin typeface="Algerian" pitchFamily="82" charset="0"/>
            </a:endParaRPr>
          </a:p>
        </p:txBody>
      </p:sp>
      <p:sp>
        <p:nvSpPr>
          <p:cNvPr id="1048598" name="TextBox 3"/>
          <p:cNvSpPr txBox="1"/>
          <p:nvPr/>
        </p:nvSpPr>
        <p:spPr>
          <a:xfrm>
            <a:off x="571500" y="1885736"/>
            <a:ext cx="7848600" cy="4117340"/>
          </a:xfrm>
          <a:prstGeom prst="rect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>
              <a:buFont typeface="Arial" pitchFamily="34" charset="0"/>
              <a:buChar char="•"/>
            </a:pPr>
            <a:r>
              <a:rPr b="1" dirty="0" sz="2800" lang="en-US" smtClean="0"/>
              <a:t> POWER SERIES </a:t>
            </a:r>
          </a:p>
          <a:p>
            <a:pPr>
              <a:buFont typeface="Wingdings" pitchFamily="2" charset="2"/>
              <a:buChar char="Ø"/>
            </a:pPr>
            <a:r>
              <a:rPr b="1" dirty="0" sz="2800" lang="en-US"/>
              <a:t> </a:t>
            </a:r>
            <a:r>
              <a:rPr b="1" dirty="0" sz="2800" lang="en-US" smtClean="0"/>
              <a:t>   Definition </a:t>
            </a:r>
          </a:p>
          <a:p>
            <a:pPr>
              <a:buFont typeface="Wingdings" pitchFamily="2" charset="2"/>
              <a:buChar char="Ø"/>
            </a:pPr>
            <a:r>
              <a:rPr b="1" dirty="0" sz="2800" lang="en-US"/>
              <a:t> </a:t>
            </a:r>
            <a:r>
              <a:rPr b="1" dirty="0" sz="2800" lang="en-US" smtClean="0"/>
              <a:t>   Radius of convergence And Interval of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 </a:t>
            </a:r>
            <a:r>
              <a:rPr b="1" dirty="0" sz="2800" lang="en-US" smtClean="0"/>
              <a:t>convergence</a:t>
            </a:r>
            <a:endParaRPr altLang="en-US" lang="zh-CN"/>
          </a:p>
          <a:p>
            <a:endParaRPr b="1" dirty="0" sz="1400" lang="en-US" smtClean="0"/>
          </a:p>
          <a:p>
            <a:pPr>
              <a:buFont typeface="Arial" pitchFamily="34" charset="0"/>
              <a:buChar char="•"/>
            </a:pPr>
            <a:r>
              <a:rPr b="1" dirty="0" sz="2800" lang="en-US" smtClean="0"/>
              <a:t>PROBLEMS BASED ON POWER SERIES </a:t>
            </a:r>
          </a:p>
          <a:p>
            <a:endParaRPr b="1" dirty="0" sz="1400" lang="en-US" smtClean="0"/>
          </a:p>
          <a:p>
            <a:pPr>
              <a:buFont typeface="Arial" pitchFamily="34" charset="0"/>
              <a:buChar char="•"/>
            </a:pPr>
            <a:r>
              <a:rPr b="1" dirty="0" sz="2800" lang="en-US" smtClean="0"/>
              <a:t>UNIFORM CONVERGENCE OF POWER SERIES</a:t>
            </a:r>
          </a:p>
          <a:p>
            <a:pPr>
              <a:buFont typeface="Arial" pitchFamily="34" charset="0"/>
              <a:buChar char="•"/>
            </a:pPr>
            <a:endParaRPr altLang="en-US" lang="zh-CN"/>
          </a:p>
          <a:p>
            <a:pPr>
              <a:buFont typeface="Arial" pitchFamily="34" charset="0"/>
              <a:buChar char="•"/>
            </a:pPr>
            <a:r>
              <a:rPr altLang="en-US" b="1" dirty="0" sz="2800" lang="en-US" smtClean="0"/>
              <a:t>A</a:t>
            </a:r>
            <a:r>
              <a:rPr altLang="en-US" b="1" dirty="0" sz="2800" lang="en-US" smtClean="0"/>
              <a:t>B</a:t>
            </a:r>
            <a:r>
              <a:rPr altLang="en-US" b="1" dirty="0" sz="2800" lang="en-US" smtClean="0"/>
              <a:t>E</a:t>
            </a:r>
            <a:r>
              <a:rPr altLang="en-US" b="1" dirty="0" sz="2800" lang="en-US" smtClean="0"/>
              <a:t>L</a:t>
            </a:r>
            <a:r>
              <a:rPr altLang="en-US" b="1" dirty="0" sz="2800" lang="en-US" smtClean="0"/>
              <a:t>'</a:t>
            </a:r>
            <a:r>
              <a:rPr altLang="en-US" b="1" dirty="0" sz="2800" lang="en-US" smtClean="0"/>
              <a:t>S</a:t>
            </a:r>
            <a:r>
              <a:rPr altLang="en-US" b="1" dirty="0" sz="2800" lang="en-US" smtClean="0"/>
              <a:t> </a:t>
            </a:r>
            <a:r>
              <a:rPr altLang="en-US" b="1" dirty="0" sz="2800" lang="en-US" smtClean="0"/>
              <a:t>T</a:t>
            </a:r>
            <a:r>
              <a:rPr altLang="en-US" b="1" dirty="0" sz="2800" lang="en-US" smtClean="0"/>
              <a:t>HE</a:t>
            </a:r>
            <a:r>
              <a:rPr altLang="en-US" b="1" dirty="0" sz="2800" lang="en-US" smtClean="0"/>
              <a:t>O</a:t>
            </a:r>
            <a:r>
              <a:rPr altLang="en-US" b="1" dirty="0" sz="2800" lang="en-US" smtClean="0"/>
              <a:t>R</a:t>
            </a:r>
            <a:r>
              <a:rPr altLang="en-US" b="1" dirty="0" sz="2800" lang="en-US" smtClean="0"/>
              <a:t>E</a:t>
            </a:r>
            <a:r>
              <a:rPr altLang="en-US" b="1" dirty="0" sz="2800" lang="en-US" smtClean="0"/>
              <a:t>M</a:t>
            </a:r>
            <a:r>
              <a:rPr altLang="en-US" b="1" dirty="0" sz="2800" lang="en-US" smtClean="0"/>
              <a:t> </a:t>
            </a:r>
            <a:r>
              <a:rPr altLang="en-US" b="1" dirty="0" sz="2800" lang="en-US" smtClean="0"/>
              <a:t>A</a:t>
            </a:r>
            <a:r>
              <a:rPr altLang="en-US" b="1" dirty="0" sz="2800" lang="en-US" smtClean="0"/>
              <a:t>N</a:t>
            </a:r>
            <a:r>
              <a:rPr altLang="en-US" b="1" dirty="0" sz="2800" lang="en-US" smtClean="0"/>
              <a:t>D</a:t>
            </a:r>
            <a:r>
              <a:rPr altLang="en-US" b="1" dirty="0" sz="2800" lang="en-US" smtClean="0"/>
              <a:t> </a:t>
            </a:r>
            <a:r>
              <a:rPr altLang="en-US" b="1" dirty="0" sz="2800" lang="en-US" smtClean="0"/>
              <a:t>S</a:t>
            </a:r>
            <a:r>
              <a:rPr altLang="en-US" b="1" dirty="0" sz="2800" lang="en-US" smtClean="0"/>
              <a:t>O</a:t>
            </a:r>
            <a:r>
              <a:rPr altLang="en-US" b="1" dirty="0" sz="2800" lang="en-US" smtClean="0"/>
              <a:t>M</a:t>
            </a:r>
            <a:r>
              <a:rPr altLang="en-US" b="1" dirty="0" sz="2800" lang="en-US" smtClean="0"/>
              <a:t>E</a:t>
            </a:r>
            <a:r>
              <a:rPr altLang="en-US" b="1" dirty="0" sz="2800" lang="en-US" smtClean="0"/>
              <a:t> </a:t>
            </a:r>
            <a:r>
              <a:rPr altLang="en-US" b="1" dirty="0" sz="2800" lang="en-US" smtClean="0"/>
              <a:t>I</a:t>
            </a:r>
            <a:r>
              <a:rPr altLang="en-US" b="1" dirty="0" sz="2800" lang="en-US" smtClean="0"/>
              <a:t>MPO</a:t>
            </a:r>
            <a:r>
              <a:rPr altLang="en-US" b="1" dirty="0" sz="2800" lang="en-US" smtClean="0"/>
              <a:t>R</a:t>
            </a:r>
            <a:r>
              <a:rPr altLang="en-US" b="1" dirty="0" sz="2800" lang="en-US" smtClean="0"/>
              <a:t>T</a:t>
            </a:r>
            <a:r>
              <a:rPr altLang="en-US" b="1" dirty="0" sz="2800" lang="en-US" smtClean="0"/>
              <a:t>A</a:t>
            </a:r>
            <a:r>
              <a:rPr altLang="en-US" b="1" dirty="0" sz="2800" lang="en-US" smtClean="0"/>
              <a:t>N</a:t>
            </a:r>
            <a:r>
              <a:rPr altLang="en-US" b="1" dirty="0" sz="2800" lang="en-US" smtClean="0"/>
              <a:t>T</a:t>
            </a:r>
            <a:r>
              <a:rPr altLang="en-US" b="1" dirty="0" sz="2800" lang="en-US" smtClean="0"/>
              <a:t> </a:t>
            </a:r>
            <a:r>
              <a:rPr altLang="en-US" b="1" dirty="0" sz="2800" lang="en-US" smtClean="0"/>
              <a:t>E</a:t>
            </a:r>
            <a:r>
              <a:rPr altLang="en-US" b="1" dirty="0" sz="2800" lang="en-US" smtClean="0"/>
              <a:t>XPANSIO</a:t>
            </a:r>
            <a:r>
              <a:rPr altLang="en-US" b="1" dirty="0" sz="2800" lang="en-US" smtClean="0"/>
              <a:t>N</a:t>
            </a:r>
            <a:r>
              <a:rPr altLang="en-US" b="1" dirty="0" sz="2800" lang="en-US" smtClean="0"/>
              <a:t>S</a:t>
            </a:r>
            <a:endParaRPr altLang="en-US" 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6"/>
          <p:cNvSpPr>
            <a:spLocks noGrp="1"/>
          </p:cNvSpPr>
          <p:nvPr>
            <p:ph type="title"/>
          </p:nvPr>
        </p:nvSpPr>
        <p:spPr>
          <a:xfrm>
            <a:off x="1752600" y="304800"/>
            <a:ext cx="5029200" cy="102076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p>
            <a:r>
              <a:rPr b="1" dirty="0" lang="en-US" u="sng" smtClean="0"/>
              <a:t>POWER SERIES </a:t>
            </a:r>
            <a:endParaRPr b="1" dirty="0" lang="en-US" u="sng"/>
          </a:p>
        </p:txBody>
      </p:sp>
      <p:sp>
        <p:nvSpPr>
          <p:cNvPr id="1048600" name="TextBox 7"/>
          <p:cNvSpPr txBox="1"/>
          <p:nvPr/>
        </p:nvSpPr>
        <p:spPr>
          <a:xfrm>
            <a:off x="457200" y="1600200"/>
            <a:ext cx="7696200" cy="51968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/>
              <a:t>A series of the type                         </a:t>
            </a:r>
            <a:r>
              <a:rPr dirty="0" sz="2800" lang="en-US"/>
              <a:t>= a</a:t>
            </a:r>
            <a:r>
              <a:rPr baseline="-25000" dirty="0" sz="2800" lang="en-US"/>
              <a:t>0 </a:t>
            </a:r>
            <a:r>
              <a:rPr dirty="0" sz="2800" lang="en-US" smtClean="0"/>
              <a:t>+ a</a:t>
            </a:r>
            <a:r>
              <a:rPr baseline="-25000" dirty="0" sz="2800" lang="en-US" smtClean="0"/>
              <a:t>1</a:t>
            </a:r>
            <a:r>
              <a:rPr dirty="0" sz="2800" lang="en-US" smtClean="0"/>
              <a:t>(z- z</a:t>
            </a:r>
            <a:r>
              <a:rPr baseline="-25000" dirty="0" sz="2800" lang="en-US" smtClean="0"/>
              <a:t>0</a:t>
            </a:r>
            <a:r>
              <a:rPr dirty="0" sz="2800" lang="en-US" smtClean="0"/>
              <a:t>) + </a:t>
            </a:r>
            <a:r>
              <a:rPr dirty="0" sz="2800" lang="en-US" smtClean="0"/>
              <a:t>.</a:t>
            </a:r>
            <a:r>
              <a:rPr dirty="0" sz="2800" lang="en-US" smtClean="0"/>
              <a:t>.</a:t>
            </a:r>
            <a:r>
              <a:rPr dirty="0" sz="2800" lang="en-US" smtClean="0"/>
              <a:t>.</a:t>
            </a:r>
            <a:r>
              <a:rPr dirty="0" sz="2800" lang="en-US" smtClean="0"/>
              <a:t>.</a:t>
            </a:r>
            <a:r>
              <a:rPr dirty="0" sz="2800" lang="en-US" smtClean="0"/>
              <a:t>+ a</a:t>
            </a:r>
            <a:r>
              <a:rPr baseline="-25000" dirty="0" sz="2800" lang="en-US" smtClean="0"/>
              <a:t>n</a:t>
            </a:r>
            <a:r>
              <a:rPr dirty="0" sz="2800" lang="en-US" smtClean="0"/>
              <a:t>(z -z</a:t>
            </a:r>
            <a:r>
              <a:rPr baseline="-25000" dirty="0" sz="2800" lang="en-US" smtClean="0"/>
              <a:t>0</a:t>
            </a:r>
            <a:r>
              <a:rPr dirty="0" sz="2800" lang="en-US" smtClean="0"/>
              <a:t>)</a:t>
            </a:r>
            <a:r>
              <a:rPr baseline="30000" dirty="0" sz="2800" lang="en-US" smtClean="0"/>
              <a:t>n</a:t>
            </a:r>
            <a:r>
              <a:rPr dirty="0" sz="2800" lang="en-US"/>
              <a:t> </a:t>
            </a:r>
            <a:r>
              <a:rPr dirty="0" sz="2800" lang="en-US" smtClean="0"/>
              <a:t>+ … is called power series about  z-z</a:t>
            </a:r>
            <a:r>
              <a:rPr baseline="-25000" dirty="0" sz="2800" lang="en-US" smtClean="0"/>
              <a:t>0</a:t>
            </a:r>
            <a:r>
              <a:rPr dirty="0" sz="2800" lang="en-US" smtClean="0"/>
              <a:t> .</a:t>
            </a:r>
            <a:endParaRPr altLang="en-US" lang="zh-CN"/>
          </a:p>
          <a:p>
            <a:r>
              <a:rPr b="1" dirty="0" sz="2800" lang="en-US" u="sng" smtClean="0"/>
              <a:t>RADIUS OF CONVERGENCE AND INTERVAL OF CONVERGENCE: </a:t>
            </a:r>
            <a:endParaRPr dirty="0" sz="2800" lang="en-US" smtClean="0"/>
          </a:p>
          <a:p>
            <a:endParaRPr b="1" dirty="0" sz="1400" lang="en-US" u="sng"/>
          </a:p>
          <a:p>
            <a:r>
              <a:rPr dirty="0" sz="2800" lang="en-US" smtClean="0"/>
              <a:t>A power series is said to have radius of convergence</a:t>
            </a:r>
          </a:p>
          <a:p>
            <a:r>
              <a:rPr dirty="0" sz="2800" lang="en-US" smtClean="0"/>
              <a:t>I</a:t>
            </a:r>
            <a:r>
              <a:rPr dirty="0" sz="2800" lang="en-US" smtClean="0"/>
              <a:t>f  R =                   ; where R is called circle of </a:t>
            </a:r>
            <a:endParaRPr altLang="en-US" lang="zh-CN"/>
          </a:p>
          <a:p>
            <a:endParaRPr dirty="0" sz="2400" lang="en-US"/>
          </a:p>
          <a:p>
            <a:r>
              <a:rPr dirty="0" sz="2800" lang="en-US" smtClean="0"/>
              <a:t>convergence  of the power series .</a:t>
            </a:r>
          </a:p>
          <a:p>
            <a:endParaRPr dirty="0" sz="2800" lang="en-US"/>
          </a:p>
        </p:txBody>
      </p:sp>
      <p:sp>
        <p:nvSpPr>
          <p:cNvPr id="10486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2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71887" y="1600200"/>
            <a:ext cx="1800225" cy="762000"/>
          </a:xfrm>
          <a:prstGeom prst="rect"/>
          <a:noFill/>
        </p:spPr>
      </p:pic>
      <p:sp>
        <p:nvSpPr>
          <p:cNvPr id="1048602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3" name="Picture 6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35520" y="5131493"/>
            <a:ext cx="1371848" cy="723120"/>
          </a:xfrm>
          <a:prstGeom prst="rect"/>
          <a:noFill/>
        </p:spPr>
      </p:pic>
      <p:sp>
        <p:nvSpPr>
          <p:cNvPr id="1048603" name="Rectangle 8"/>
          <p:cNvSpPr>
            <a:spLocks noChangeArrowheads="1"/>
          </p:cNvSpPr>
          <p:nvPr/>
        </p:nvSpPr>
        <p:spPr bwMode="auto">
          <a:xfrm>
            <a:off x="0" y="439547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extBox 1"/>
          <p:cNvSpPr txBox="1"/>
          <p:nvPr/>
        </p:nvSpPr>
        <p:spPr>
          <a:xfrm>
            <a:off x="609600" y="533400"/>
            <a:ext cx="7620000" cy="42824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smtClean="0"/>
              <a:t>Note: R can be zero, finite or infinite .</a:t>
            </a:r>
          </a:p>
          <a:p>
            <a:endParaRPr dirty="0" sz="2000" lang="en-US" smtClean="0"/>
          </a:p>
          <a:p>
            <a:r>
              <a:rPr dirty="0" sz="2800" lang="en-US" smtClean="0"/>
              <a:t>By Cauchy’s Second Theorem on limits for a</a:t>
            </a:r>
            <a:r>
              <a:rPr baseline="-25000" dirty="0" sz="2800" lang="en-US" smtClean="0"/>
              <a:t>n</a:t>
            </a:r>
            <a:r>
              <a:rPr dirty="0" sz="2800" lang="en-US" smtClean="0"/>
              <a:t>&gt;0 , we have </a:t>
            </a:r>
          </a:p>
          <a:p>
            <a:r>
              <a:rPr dirty="0" sz="2800" lang="en-US"/>
              <a:t> </a:t>
            </a:r>
            <a:r>
              <a:rPr dirty="0" sz="2800" lang="en-US" smtClean="0"/>
              <a:t>     </a:t>
            </a:r>
          </a:p>
          <a:p>
            <a:endParaRPr dirty="0" sz="2000" lang="en-US"/>
          </a:p>
          <a:p>
            <a:endParaRPr dirty="0" sz="2000" lang="en-US" smtClean="0"/>
          </a:p>
          <a:p>
            <a:pPr>
              <a:buFont typeface="Symbol" pitchFamily="18" charset="2"/>
              <a:buChar char="\"/>
            </a:pPr>
            <a:r>
              <a:rPr dirty="0" sz="2800" lang="en-US" smtClean="0">
                <a:sym typeface="Symbol"/>
              </a:rPr>
              <a:t>R =</a:t>
            </a:r>
          </a:p>
          <a:p>
            <a:pPr>
              <a:buFont typeface="Symbol" pitchFamily="18" charset="2"/>
              <a:buChar char="\"/>
            </a:pPr>
            <a:endParaRPr dirty="0" sz="2800" lang="en-US">
              <a:sym typeface="Symbol"/>
            </a:endParaRPr>
          </a:p>
          <a:p>
            <a:pPr>
              <a:buFont typeface="Symbol" pitchFamily="18" charset="2"/>
              <a:buChar char="\"/>
            </a:pPr>
            <a:endParaRPr dirty="0" sz="2800" lang="en-US" smtClean="0">
              <a:sym typeface="Symbol"/>
            </a:endParaRPr>
          </a:p>
          <a:p>
            <a:r>
              <a:rPr dirty="0" sz="1600" lang="en-US" smtClean="0">
                <a:sym typeface="Symbol"/>
              </a:rPr>
              <a:t>.</a:t>
            </a:r>
            <a:r>
              <a:rPr dirty="0" sz="2800" lang="en-US" smtClean="0">
                <a:sym typeface="Symbol"/>
              </a:rPr>
              <a:t> </a:t>
            </a:r>
            <a:endParaRPr dirty="0" sz="2800" lang="en-US"/>
          </a:p>
        </p:txBody>
      </p:sp>
      <p:sp>
        <p:nvSpPr>
          <p:cNvPr id="104860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4" name="Picture 6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8539" y="2119311"/>
            <a:ext cx="3286125" cy="790575"/>
          </a:xfrm>
          <a:prstGeom prst="rect"/>
          <a:noFill/>
        </p:spPr>
      </p:pic>
      <p:sp>
        <p:nvSpPr>
          <p:cNvPr id="1048606" name="Rectangle 9"/>
          <p:cNvSpPr>
            <a:spLocks noChangeArrowheads="1"/>
          </p:cNvSpPr>
          <p:nvPr/>
        </p:nvSpPr>
        <p:spPr bwMode="auto">
          <a:xfrm>
            <a:off x="0" y="36830"/>
            <a:ext cx="246380" cy="38354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baseline="-30000" b="0" cap="none" sz="24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5" name="Picture 8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8539" y="3217928"/>
            <a:ext cx="3590925" cy="762000"/>
          </a:xfrm>
          <a:prstGeom prst="rect"/>
          <a:noFill/>
        </p:spPr>
      </p:pic>
      <p:sp>
        <p:nvSpPr>
          <p:cNvPr id="1048607" name="Rectangle 10"/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45728" name="Straight Connector 14"/>
          <p:cNvCxnSpPr>
            <a:cxnSpLocks/>
          </p:cNvCxnSpPr>
          <p:nvPr/>
        </p:nvCxnSpPr>
        <p:spPr>
          <a:xfrm>
            <a:off x="685800" y="4800600"/>
            <a:ext cx="7543800" cy="0"/>
          </a:xfrm>
          <a:prstGeom prst="line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extBox 1"/>
          <p:cNvSpPr txBox="1"/>
          <p:nvPr/>
        </p:nvSpPr>
        <p:spPr>
          <a:xfrm>
            <a:off x="457200" y="1600200"/>
            <a:ext cx="7848600" cy="51079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200" lang="en-US" u="sng" smtClean="0"/>
              <a:t>PROBLEM 1</a:t>
            </a:r>
            <a:r>
              <a:rPr b="1" dirty="0" sz="3200" lang="en-US" smtClean="0"/>
              <a:t>:</a:t>
            </a:r>
          </a:p>
          <a:p>
            <a:endParaRPr dirty="0" sz="1400" lang="en-US" smtClean="0"/>
          </a:p>
          <a:p>
            <a:r>
              <a:rPr dirty="0" sz="2800" lang="en-US" smtClean="0"/>
              <a:t>Find the radius of convergence of power series</a:t>
            </a:r>
          </a:p>
          <a:p>
            <a:r>
              <a:rPr dirty="0" sz="2800" lang="en-US"/>
              <a:t> </a:t>
            </a:r>
            <a:r>
              <a:rPr dirty="0" sz="2800" lang="en-US" smtClean="0"/>
              <a:t>      </a:t>
            </a:r>
            <a:r>
              <a:rPr dirty="0" sz="2800" lang="en-US" smtClean="0">
                <a:sym typeface="Symbol"/>
              </a:rPr>
              <a:t>(5+12</a:t>
            </a:r>
            <a:r>
              <a:rPr dirty="0" sz="2800" i="1" lang="en-US" smtClean="0">
                <a:latin typeface="Century Schoolbook" pitchFamily="18" charset="0"/>
                <a:sym typeface="Symbol"/>
              </a:rPr>
              <a:t>i</a:t>
            </a:r>
            <a:r>
              <a:rPr dirty="0" sz="2800" lang="en-US" smtClean="0">
                <a:sym typeface="Symbol"/>
              </a:rPr>
              <a:t>)</a:t>
            </a:r>
            <a:r>
              <a:rPr dirty="0" sz="2800" lang="en-US" err="1" smtClean="0">
                <a:sym typeface="Symbol"/>
              </a:rPr>
              <a:t>z</a:t>
            </a:r>
            <a:r>
              <a:rPr baseline="30000" dirty="0" sz="2800" lang="en-US" err="1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 .</a:t>
            </a:r>
          </a:p>
          <a:p>
            <a:endParaRPr dirty="0" sz="1200" i="1" lang="en-US">
              <a:latin typeface="Century Schoolbook" pitchFamily="18" charset="0"/>
              <a:sym typeface="Symbol"/>
            </a:endParaRPr>
          </a:p>
          <a:p>
            <a:r>
              <a:rPr b="1" dirty="0" sz="3200" lang="en-US" u="sng" smtClean="0"/>
              <a:t>SOLUTION </a:t>
            </a:r>
            <a:r>
              <a:rPr b="1" dirty="0" sz="3200" lang="en-US" smtClean="0"/>
              <a:t>:</a:t>
            </a:r>
          </a:p>
          <a:p>
            <a:endParaRPr dirty="0" sz="1400" i="1" lang="en-US" smtClean="0">
              <a:latin typeface="Century Schoolbook" pitchFamily="18" charset="0"/>
            </a:endParaRPr>
          </a:p>
          <a:p>
            <a:r>
              <a:rPr dirty="0" sz="2800" lang="en-US" smtClean="0"/>
              <a:t>The given power series is  </a:t>
            </a:r>
            <a:r>
              <a:rPr dirty="0" sz="2800" lang="en-US" smtClean="0">
                <a:sym typeface="Symbol"/>
              </a:rPr>
              <a:t>(5+12</a:t>
            </a:r>
            <a:r>
              <a:rPr dirty="0" sz="2800" i="1" lang="en-US" smtClean="0">
                <a:latin typeface="Century Schoolbook" pitchFamily="18" charset="0"/>
                <a:sym typeface="Symbol"/>
              </a:rPr>
              <a:t>i</a:t>
            </a:r>
            <a:r>
              <a:rPr dirty="0" sz="2800" lang="en-US" smtClean="0">
                <a:sym typeface="Symbol"/>
              </a:rPr>
              <a:t>)</a:t>
            </a:r>
            <a:r>
              <a:rPr dirty="0" sz="2800" lang="en-US" err="1" smtClean="0">
                <a:sym typeface="Symbol"/>
              </a:rPr>
              <a:t>z</a:t>
            </a:r>
            <a:r>
              <a:rPr baseline="30000" dirty="0" sz="2800" lang="en-US" err="1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 </a:t>
            </a:r>
          </a:p>
          <a:p>
            <a:r>
              <a:rPr dirty="0" sz="2800" lang="en-US" smtClean="0">
                <a:sym typeface="Symbol"/>
              </a:rPr>
              <a:t>Here, a</a:t>
            </a:r>
            <a:r>
              <a:rPr baseline="-25000" dirty="0" sz="2800" lang="en-US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 = 5+12</a:t>
            </a:r>
            <a:r>
              <a:rPr dirty="0" sz="2800" i="1" lang="en-US" smtClean="0">
                <a:latin typeface="Century Schoolbook" pitchFamily="18" charset="0"/>
                <a:sym typeface="Symbol"/>
              </a:rPr>
              <a:t>i</a:t>
            </a:r>
            <a:r>
              <a:rPr dirty="0" sz="2800" lang="en-US" smtClean="0">
                <a:sym typeface="Symbol"/>
              </a:rPr>
              <a:t> </a:t>
            </a:r>
          </a:p>
          <a:p>
            <a:pPr>
              <a:buFont typeface="Symbol" pitchFamily="18" charset="2"/>
              <a:buChar char="\"/>
            </a:pPr>
            <a:r>
              <a:rPr dirty="0" sz="2800" lang="en-US" smtClean="0">
                <a:sym typeface="Symbol"/>
              </a:rPr>
              <a:t>|a</a:t>
            </a:r>
            <a:r>
              <a:rPr baseline="-25000" dirty="0" sz="2800" lang="en-US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| =|5+12</a:t>
            </a:r>
            <a:r>
              <a:rPr dirty="0" sz="2800" i="1" lang="en-US" smtClean="0">
                <a:latin typeface="Century Schoolbook" pitchFamily="18" charset="0"/>
                <a:sym typeface="Symbol"/>
              </a:rPr>
              <a:t>i</a:t>
            </a:r>
            <a:r>
              <a:rPr dirty="0" sz="2800" lang="en-US" smtClean="0">
                <a:sym typeface="Symbol"/>
              </a:rPr>
              <a:t>|</a:t>
            </a:r>
          </a:p>
          <a:p>
            <a:endParaRPr dirty="0" sz="1100" lang="en-US">
              <a:sym typeface="Symbol"/>
            </a:endParaRPr>
          </a:p>
          <a:p>
            <a:r>
              <a:rPr dirty="0" sz="2800" lang="en-US" smtClean="0">
                <a:sym typeface="Symbol"/>
              </a:rPr>
              <a:t>             =  </a:t>
            </a:r>
            <a:endParaRPr dirty="0" sz="2800" lang="en-US" smtClean="0"/>
          </a:p>
          <a:p>
            <a:endParaRPr b="1" dirty="0" sz="3200" lang="en-US"/>
          </a:p>
        </p:txBody>
      </p:sp>
      <p:sp>
        <p:nvSpPr>
          <p:cNvPr id="104860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6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44469" y="5641663"/>
            <a:ext cx="5343525" cy="514350"/>
          </a:xfrm>
          <a:prstGeom prst="rect"/>
          <a:noFill/>
        </p:spPr>
      </p:pic>
      <p:sp>
        <p:nvSpPr>
          <p:cNvPr id="1048610" name="Rectangle 3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11" name="TextBox 5"/>
          <p:cNvSpPr txBox="1"/>
          <p:nvPr/>
        </p:nvSpPr>
        <p:spPr>
          <a:xfrm>
            <a:off x="457200" y="228600"/>
            <a:ext cx="8001000" cy="1158240"/>
          </a:xfrm>
          <a:prstGeom prst="rect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 algn="ctr"/>
            <a:r>
              <a:rPr b="1" dirty="0" sz="3600" lang="en-US" u="sng" smtClean="0"/>
              <a:t>PROBLEMS BASED ON RADIUS OF CONVERGENCE AND ITS INTERVAL </a:t>
            </a:r>
            <a:endParaRPr b="1" dirty="0" sz="3600" lang="en-US" u="sng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extBox 1"/>
          <p:cNvSpPr txBox="1"/>
          <p:nvPr/>
        </p:nvSpPr>
        <p:spPr>
          <a:xfrm>
            <a:off x="609600" y="381000"/>
            <a:ext cx="7772400" cy="5603240"/>
          </a:xfrm>
          <a:prstGeom prst="rect"/>
          <a:noFill/>
        </p:spPr>
        <p:txBody>
          <a:bodyPr rtlCol="0" wrap="square">
            <a:spAutoFit/>
          </a:bodyPr>
          <a:p>
            <a:endParaRPr dirty="0" sz="1100" lang="en-US" smtClean="0">
              <a:sym typeface="Symbol"/>
            </a:endParaRPr>
          </a:p>
          <a:p>
            <a:pPr>
              <a:buFont typeface="Symbol" pitchFamily="18" charset="2"/>
              <a:buChar char="\"/>
            </a:pPr>
            <a:r>
              <a:rPr dirty="0" sz="2800" lang="en-US" smtClean="0">
                <a:sym typeface="Symbol"/>
              </a:rPr>
              <a:t>Radius of convergence =</a:t>
            </a:r>
          </a:p>
          <a:p>
            <a:pPr>
              <a:buFont typeface="Symbol" pitchFamily="18" charset="2"/>
              <a:buChar char="\"/>
            </a:pPr>
            <a:endParaRPr dirty="0" sz="2800" lang="en-US">
              <a:sym typeface="Symbol"/>
            </a:endParaRPr>
          </a:p>
          <a:p>
            <a:endParaRPr dirty="0" sz="2800" lang="en-US" smtClean="0">
              <a:sym typeface="Symbol"/>
            </a:endParaRPr>
          </a:p>
          <a:p>
            <a:r>
              <a:rPr b="1" dirty="0" sz="3200" lang="en-US" u="sng" smtClean="0">
                <a:sym typeface="Symbol"/>
              </a:rPr>
              <a:t>PROBLEM 2</a:t>
            </a:r>
            <a:r>
              <a:rPr b="1" dirty="0" sz="3200" lang="en-US" smtClean="0">
                <a:sym typeface="Symbol"/>
              </a:rPr>
              <a:t>:</a:t>
            </a:r>
          </a:p>
          <a:p>
            <a:endParaRPr b="1" dirty="0" sz="1400" lang="en-US">
              <a:sym typeface="Symbol"/>
            </a:endParaRPr>
          </a:p>
          <a:p>
            <a:r>
              <a:rPr dirty="0" sz="2800" lang="en-US" smtClean="0">
                <a:sym typeface="Symbol"/>
              </a:rPr>
              <a:t>Find the interval of convergence of the </a:t>
            </a:r>
            <a:r>
              <a:rPr dirty="0" sz="2800" lang="en-US" err="1" smtClean="0">
                <a:sym typeface="Symbol"/>
              </a:rPr>
              <a:t>followinng</a:t>
            </a:r>
            <a:r>
              <a:rPr dirty="0" sz="2800" lang="en-US" smtClean="0">
                <a:sym typeface="Symbol"/>
              </a:rPr>
              <a:t> power series :</a:t>
            </a:r>
          </a:p>
          <a:p>
            <a:r>
              <a:rPr dirty="0" sz="2800" lang="en-US" smtClean="0">
                <a:sym typeface="Symbol"/>
              </a:rPr>
              <a:t>                    </a:t>
            </a:r>
          </a:p>
          <a:p>
            <a:r>
              <a:rPr dirty="0" sz="2800" lang="en-US" smtClean="0">
                <a:sym typeface="Symbol"/>
              </a:rPr>
              <a:t> </a:t>
            </a:r>
          </a:p>
          <a:p>
            <a:endParaRPr dirty="0" lang="en-US" smtClean="0">
              <a:sym typeface="Symbol"/>
            </a:endParaRPr>
          </a:p>
          <a:p>
            <a:r>
              <a:rPr b="1" dirty="0" sz="3200" lang="en-US" u="sng" smtClean="0">
                <a:sym typeface="Symbol"/>
              </a:rPr>
              <a:t>SOLUTION</a:t>
            </a:r>
            <a:r>
              <a:rPr b="1" dirty="0" sz="3200" lang="en-US" smtClean="0">
                <a:sym typeface="Symbol"/>
              </a:rPr>
              <a:t>:</a:t>
            </a:r>
            <a:endParaRPr b="1" dirty="0" sz="3200" lang="en-US" u="sng">
              <a:sym typeface="Symbol"/>
            </a:endParaRPr>
          </a:p>
          <a:p>
            <a:endParaRPr b="1" dirty="0" sz="1050" lang="en-US" u="sng" smtClean="0">
              <a:sym typeface="Symbol"/>
            </a:endParaRPr>
          </a:p>
          <a:p>
            <a:r>
              <a:rPr dirty="0" sz="2800" lang="en-US" smtClean="0"/>
              <a:t>The </a:t>
            </a:r>
            <a:r>
              <a:rPr dirty="0" sz="2800" lang="en-US"/>
              <a:t>given power series is </a:t>
            </a:r>
          </a:p>
          <a:p>
            <a:endParaRPr dirty="0" sz="2800" lang="en-US" smtClean="0">
              <a:sym typeface="Symbol"/>
            </a:endParaRPr>
          </a:p>
        </p:txBody>
      </p:sp>
      <p:pic>
        <p:nvPicPr>
          <p:cNvPr id="2097157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16469" y="381000"/>
            <a:ext cx="2419350" cy="1104900"/>
          </a:xfrm>
          <a:prstGeom prst="rect"/>
          <a:noFill/>
        </p:spPr>
      </p:pic>
      <p:sp>
        <p:nvSpPr>
          <p:cNvPr id="10486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8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19400" y="3276600"/>
            <a:ext cx="1562100" cy="1047750"/>
          </a:xfrm>
          <a:prstGeom prst="rect"/>
          <a:noFill/>
        </p:spPr>
      </p:pic>
      <p:sp>
        <p:nvSpPr>
          <p:cNvPr id="104861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9" name="Picture 3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0599" y="4724832"/>
            <a:ext cx="1562100" cy="1047750"/>
          </a:xfrm>
          <a:prstGeom prst="rect"/>
          <a:noFill/>
        </p:spPr>
      </p:pic>
      <p:cxnSp>
        <p:nvCxnSpPr>
          <p:cNvPr id="3145729" name="Straight Connector 8"/>
          <p:cNvCxnSpPr>
            <a:cxnSpLocks/>
          </p:cNvCxnSpPr>
          <p:nvPr/>
        </p:nvCxnSpPr>
        <p:spPr>
          <a:xfrm>
            <a:off x="609600" y="1676400"/>
            <a:ext cx="7620000" cy="0"/>
          </a:xfrm>
          <a:prstGeom prst="line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extBox 1"/>
          <p:cNvSpPr txBox="1"/>
          <p:nvPr/>
        </p:nvSpPr>
        <p:spPr>
          <a:xfrm>
            <a:off x="685800" y="381000"/>
            <a:ext cx="7848600" cy="5158741"/>
          </a:xfrm>
          <a:prstGeom prst="rect"/>
          <a:noFill/>
        </p:spPr>
        <p:txBody>
          <a:bodyPr rtlCol="0" wrap="square">
            <a:spAutoFit/>
          </a:bodyPr>
          <a:p>
            <a:endParaRPr dirty="0" sz="1200" lang="en-US">
              <a:sym typeface="Symbol"/>
            </a:endParaRPr>
          </a:p>
          <a:p>
            <a:r>
              <a:rPr dirty="0" sz="2800" lang="en-US">
                <a:sym typeface="Symbol"/>
              </a:rPr>
              <a:t></a:t>
            </a:r>
            <a:r>
              <a:rPr dirty="0" sz="2800" lang="en-US" smtClean="0"/>
              <a:t> </a:t>
            </a:r>
            <a:endParaRPr dirty="0" sz="2800" lang="en-US"/>
          </a:p>
          <a:p>
            <a:r>
              <a:rPr dirty="0" sz="2800" lang="en-US" smtClean="0">
                <a:sym typeface="Symbol"/>
              </a:rPr>
              <a:t> </a:t>
            </a:r>
            <a:endParaRPr dirty="0" sz="1600" lang="en-US" smtClean="0">
              <a:sym typeface="Symbol"/>
            </a:endParaRPr>
          </a:p>
          <a:p>
            <a:r>
              <a:rPr dirty="0" sz="2800" lang="en-US" smtClean="0">
                <a:sym typeface="Symbol"/>
              </a:rPr>
              <a:t></a:t>
            </a:r>
            <a:endParaRPr dirty="0" sz="2800" lang="en-US"/>
          </a:p>
          <a:p>
            <a:endParaRPr dirty="0" sz="2800" lang="en-US"/>
          </a:p>
          <a:p>
            <a:endParaRPr dirty="0" sz="1100" lang="en-US" smtClean="0"/>
          </a:p>
          <a:p>
            <a:endParaRPr dirty="0" sz="1100" lang="en-US"/>
          </a:p>
          <a:p>
            <a:r>
              <a:rPr dirty="0" sz="2800" lang="en-US" smtClean="0"/>
              <a:t>                      =</a:t>
            </a:r>
          </a:p>
          <a:p>
            <a:endParaRPr dirty="0" sz="1100" lang="en-US" smtClean="0"/>
          </a:p>
          <a:p>
            <a:endParaRPr dirty="0" sz="1100" lang="en-US"/>
          </a:p>
          <a:p>
            <a:pPr>
              <a:buFont typeface="Symbol" pitchFamily="18" charset="2"/>
              <a:buChar char="\"/>
            </a:pPr>
            <a:r>
              <a:rPr dirty="0" sz="2800" lang="en-US" smtClean="0"/>
              <a:t>      R =</a:t>
            </a:r>
          </a:p>
          <a:p>
            <a:endParaRPr dirty="0" sz="2800" lang="en-US"/>
          </a:p>
          <a:p>
            <a:endParaRPr dirty="0" sz="1400" lang="en-US" smtClean="0"/>
          </a:p>
          <a:p>
            <a:endParaRPr dirty="0" sz="1050" lang="en-US" smtClean="0"/>
          </a:p>
          <a:p>
            <a:r>
              <a:rPr dirty="0" sz="2800" lang="en-US" smtClean="0">
                <a:sym typeface="Symbol"/>
              </a:rPr>
              <a:t>      Interval of convergence is                . </a:t>
            </a:r>
            <a:endParaRPr dirty="0" sz="2800" lang="en-US" smtClean="0"/>
          </a:p>
          <a:p>
            <a:endParaRPr dirty="0" sz="2000" lang="en-US" smtClean="0"/>
          </a:p>
        </p:txBody>
      </p:sp>
      <p:sp>
        <p:nvSpPr>
          <p:cNvPr id="104861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17" name="Rectangle 3"/>
          <p:cNvSpPr>
            <a:spLocks noChangeArrowheads="1"/>
          </p:cNvSpPr>
          <p:nvPr/>
        </p:nvSpPr>
        <p:spPr bwMode="auto">
          <a:xfrm>
            <a:off x="0" y="116205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1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19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20" name="Rectangle 8"/>
          <p:cNvSpPr>
            <a:spLocks noChangeArrowheads="1"/>
          </p:cNvSpPr>
          <p:nvPr/>
        </p:nvSpPr>
        <p:spPr bwMode="auto">
          <a:xfrm>
            <a:off x="0" y="-2232"/>
            <a:ext cx="253596" cy="461665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baseline="0" b="0" cap="none" dirty="0" sz="24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baseline="0" b="0" cap="none" dirty="0" sz="24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2097160" name="Picture 7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533400"/>
            <a:ext cx="1285875" cy="609600"/>
          </a:xfrm>
          <a:prstGeom prst="rect"/>
          <a:noFill/>
        </p:spPr>
      </p:pic>
      <p:sp>
        <p:nvSpPr>
          <p:cNvPr id="1048621" name="Rectangle 9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2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1" name="Picture 15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6362" y="1428749"/>
            <a:ext cx="4476750" cy="1234706"/>
          </a:xfrm>
          <a:prstGeom prst="rect"/>
          <a:noFill/>
        </p:spPr>
      </p:pic>
      <p:sp>
        <p:nvSpPr>
          <p:cNvPr id="104862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2" name="Picture 17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2514600"/>
            <a:ext cx="1133475" cy="790575"/>
          </a:xfrm>
          <a:prstGeom prst="rect"/>
          <a:noFill/>
        </p:spPr>
      </p:pic>
      <p:sp>
        <p:nvSpPr>
          <p:cNvPr id="1048624" name="Rectangle 19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2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3" name="Picture 2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19336" y="3427094"/>
            <a:ext cx="1857375" cy="1104900"/>
          </a:xfrm>
          <a:prstGeom prst="rect"/>
          <a:noFill/>
        </p:spPr>
      </p:pic>
      <p:sp>
        <p:nvSpPr>
          <p:cNvPr id="1048626" name="Rectangle 2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27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4" name="Picture 23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1050" y="4651303"/>
            <a:ext cx="1085850" cy="752475"/>
          </a:xfrm>
          <a:prstGeom prst="rect"/>
          <a:noFill/>
        </p:spPr>
      </p:pic>
      <p:sp>
        <p:nvSpPr>
          <p:cNvPr id="1048628" name="Rectangle 25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45730" name="Straight Connector 28"/>
          <p:cNvCxnSpPr>
            <a:cxnSpLocks/>
          </p:cNvCxnSpPr>
          <p:nvPr/>
        </p:nvCxnSpPr>
        <p:spPr>
          <a:xfrm>
            <a:off x="609600" y="5715000"/>
            <a:ext cx="8001000" cy="0"/>
          </a:xfrm>
          <a:prstGeom prst="line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p>
            <a:r>
              <a:rPr b="1" dirty="0" sz="4000" lang="en-US" u="sng" smtClean="0"/>
              <a:t>UNIFORM CONVERGENCE OF POWER SERIES</a:t>
            </a:r>
            <a:endParaRPr b="1" dirty="0" sz="4000" lang="en-US" u="sng"/>
          </a:p>
        </p:txBody>
      </p:sp>
      <p:sp>
        <p:nvSpPr>
          <p:cNvPr id="1048630" name="TextBox 3"/>
          <p:cNvSpPr txBox="1"/>
          <p:nvPr/>
        </p:nvSpPr>
        <p:spPr>
          <a:xfrm>
            <a:off x="457200" y="1828800"/>
            <a:ext cx="8077200" cy="44348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/>
              <a:t>The power series </a:t>
            </a:r>
            <a:r>
              <a:rPr dirty="0" sz="2800" lang="en-US" smtClean="0">
                <a:sym typeface="Symbol"/>
              </a:rPr>
              <a:t> </a:t>
            </a:r>
            <a:r>
              <a:rPr dirty="0" sz="2800" lang="en-US" err="1" smtClean="0">
                <a:sym typeface="Symbol"/>
              </a:rPr>
              <a:t>a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err="1" smtClean="0">
                <a:sym typeface="Symbol"/>
              </a:rPr>
              <a:t>x</a:t>
            </a:r>
            <a:r>
              <a:rPr baseline="30000" dirty="0" sz="2800" lang="en-US" err="1" smtClean="0">
                <a:sym typeface="Symbol"/>
              </a:rPr>
              <a:t>n</a:t>
            </a:r>
            <a:r>
              <a:rPr baseline="30000" dirty="0" sz="2800" lang="en-US">
                <a:sym typeface="Symbol"/>
              </a:rPr>
              <a:t> </a:t>
            </a:r>
            <a:r>
              <a:rPr dirty="0" sz="2800" lang="en-US">
                <a:sym typeface="Symbol"/>
              </a:rPr>
              <a:t> </a:t>
            </a:r>
            <a:r>
              <a:rPr dirty="0" sz="2800" lang="en-US" smtClean="0">
                <a:sym typeface="Symbol"/>
              </a:rPr>
              <a:t>is uniformly convergent for |x|</a:t>
            </a:r>
            <a:r>
              <a:rPr dirty="0" sz="2800" lang="en-US" smtClean="0">
                <a:latin typeface="Calibri"/>
                <a:cs typeface="Calibri"/>
                <a:sym typeface="Symbol"/>
              </a:rPr>
              <a:t>≤p&lt;R , where R is the radius of convergence.</a:t>
            </a:r>
            <a:r>
              <a:rPr dirty="0" sz="2800" lang="en-US" smtClean="0">
                <a:sym typeface="Symbol"/>
              </a:rPr>
              <a:t> </a:t>
            </a:r>
          </a:p>
          <a:p>
            <a:endParaRPr dirty="0" sz="2800" lang="en-US">
              <a:sym typeface="Symbol"/>
            </a:endParaRPr>
          </a:p>
          <a:p>
            <a:r>
              <a:rPr b="1" dirty="0" sz="2800" lang="en-US" u="sng" smtClean="0">
                <a:sym typeface="Symbol"/>
              </a:rPr>
              <a:t>SOME IMPORTANT RESULTS:</a:t>
            </a:r>
            <a:r>
              <a:rPr dirty="0" sz="2800" lang="en-US" smtClean="0">
                <a:sym typeface="Symbol"/>
              </a:rPr>
              <a:t> </a:t>
            </a:r>
            <a:endParaRPr b="1" dirty="0" sz="2800" lang="en-US" smtClean="0">
              <a:sym typeface="Symbol"/>
            </a:endParaRPr>
          </a:p>
          <a:p>
            <a:pPr indent="-514350" marL="514350">
              <a:buFont typeface="+mj-lt"/>
              <a:buAutoNum type="arabicParenR"/>
            </a:pPr>
            <a:r>
              <a:rPr dirty="0" sz="2800" lang="en-US" smtClean="0">
                <a:sym typeface="Symbol"/>
              </a:rPr>
              <a:t>A power series is a continuous function of x within its </a:t>
            </a:r>
            <a:r>
              <a:rPr dirty="0" sz="2800" lang="en-US" err="1" smtClean="0">
                <a:sym typeface="Symbol"/>
              </a:rPr>
              <a:t>interal</a:t>
            </a:r>
            <a:r>
              <a:rPr dirty="0" sz="2800" lang="en-US" smtClean="0">
                <a:sym typeface="Symbol"/>
              </a:rPr>
              <a:t> of convergence .</a:t>
            </a:r>
          </a:p>
          <a:p>
            <a:pPr indent="-514350" marL="514350">
              <a:buFont typeface="+mj-lt"/>
              <a:buAutoNum type="arabicParenR"/>
            </a:pPr>
            <a:r>
              <a:rPr dirty="0" sz="2800" lang="en-US" smtClean="0">
                <a:sym typeface="Symbol"/>
              </a:rPr>
              <a:t>The series obtained by</a:t>
            </a:r>
            <a:r>
              <a:rPr b="1" dirty="0" sz="2800" lang="en-US" smtClean="0">
                <a:sym typeface="Symbol"/>
              </a:rPr>
              <a:t> differentiating or integrating </a:t>
            </a:r>
            <a:r>
              <a:rPr dirty="0" sz="2800" lang="en-US" smtClean="0">
                <a:sym typeface="Symbol"/>
              </a:rPr>
              <a:t>a power series term by term has the same radius of convergence as the original series.</a:t>
            </a:r>
            <a:endParaRPr dirty="0" sz="2800" lang="en-US"/>
          </a:p>
        </p:txBody>
      </p:sp>
      <p:cxnSp>
        <p:nvCxnSpPr>
          <p:cNvPr id="3145731" name="Straight Connector 5"/>
          <p:cNvCxnSpPr>
            <a:cxnSpLocks/>
          </p:cNvCxnSpPr>
          <p:nvPr/>
        </p:nvCxnSpPr>
        <p:spPr>
          <a:xfrm>
            <a:off x="647700" y="6263640"/>
            <a:ext cx="7848600" cy="0"/>
          </a:xfrm>
          <a:prstGeom prst="line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extBox 1"/>
          <p:cNvSpPr txBox="1"/>
          <p:nvPr/>
        </p:nvSpPr>
        <p:spPr>
          <a:xfrm>
            <a:off x="428624" y="228600"/>
            <a:ext cx="7924800" cy="56286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200" lang="en-US"/>
              <a:t> </a:t>
            </a:r>
            <a:r>
              <a:rPr b="1" dirty="0" sz="3200" lang="en-US" smtClean="0"/>
              <a:t>                       </a:t>
            </a:r>
            <a:r>
              <a:rPr b="1" dirty="0" sz="3200" lang="en-US" u="sng" smtClean="0"/>
              <a:t>Abel’s Theorem: </a:t>
            </a:r>
            <a:endParaRPr dirty="0" sz="3200" lang="en-US" smtClean="0"/>
          </a:p>
          <a:p>
            <a:endParaRPr dirty="0" sz="1100" lang="en-US" smtClean="0"/>
          </a:p>
          <a:p>
            <a:r>
              <a:rPr dirty="0" sz="3200" lang="en-US" smtClean="0"/>
              <a:t> </a:t>
            </a:r>
            <a:r>
              <a:rPr dirty="0" sz="2800" lang="en-US" smtClean="0"/>
              <a:t>If the series             is convergent and has the sum S, </a:t>
            </a:r>
            <a:endParaRPr altLang="en-US" lang="zh-CN"/>
          </a:p>
          <a:p>
            <a:r>
              <a:rPr dirty="0" sz="2800" lang="en-US" smtClean="0"/>
              <a:t>t</a:t>
            </a:r>
            <a:r>
              <a:rPr dirty="0" sz="2800" lang="en-US" smtClean="0"/>
              <a:t>he series                is uniformly convergent for 0</a:t>
            </a:r>
            <a:r>
              <a:rPr dirty="0" sz="2800" lang="en-US" smtClean="0">
                <a:latin typeface="Calibri"/>
                <a:cs typeface="Calibri"/>
              </a:rPr>
              <a:t>≤x≤1</a:t>
            </a:r>
            <a:endParaRPr altLang="en-US" lang="zh-CN"/>
          </a:p>
          <a:p/>
          <a:p>
            <a:r>
              <a:rPr dirty="0" sz="2800" lang="en-US" smtClean="0">
                <a:latin typeface="Calibri"/>
                <a:cs typeface="Calibri"/>
              </a:rPr>
              <a:t> </a:t>
            </a:r>
            <a:r>
              <a:rPr dirty="0" sz="2800" lang="en-US" smtClean="0">
                <a:latin typeface="Calibri"/>
                <a:cs typeface="Calibri"/>
              </a:rPr>
              <a:t>a</a:t>
            </a:r>
            <a:r>
              <a:rPr dirty="0" sz="2800" lang="en-US" smtClean="0">
                <a:latin typeface="Calibri"/>
                <a:cs typeface="Calibri"/>
              </a:rPr>
              <a:t>n</a:t>
            </a:r>
            <a:r>
              <a:rPr dirty="0" sz="2800" lang="en-US" smtClean="0">
                <a:latin typeface="Calibri"/>
                <a:cs typeface="Calibri"/>
              </a:rPr>
              <a:t>d </a:t>
            </a:r>
            <a:r>
              <a:rPr dirty="0" sz="2800" lang="en-US" smtClean="0"/>
              <a:t> </a:t>
            </a:r>
            <a:endParaRPr altLang="en-US" lang="zh-CN"/>
          </a:p>
          <a:p>
            <a:endParaRPr dirty="0" sz="2800" lang="en-US"/>
          </a:p>
          <a:p>
            <a:r>
              <a:rPr b="1" dirty="0" sz="2800" lang="en-US" smtClean="0"/>
              <a:t>SOME IMPORTANT EXPANSIONS :</a:t>
            </a:r>
          </a:p>
          <a:p>
            <a:pPr indent="-514350" marL="514350">
              <a:buFont typeface="+mj-lt"/>
              <a:buAutoNum type="arabicParenR"/>
            </a:pPr>
            <a:r>
              <a:rPr dirty="0" sz="2400" lang="en-US" smtClean="0"/>
              <a:t>(1+x)</a:t>
            </a:r>
            <a:r>
              <a:rPr baseline="30000" dirty="0" sz="2400" lang="en-US" smtClean="0"/>
              <a:t>-1</a:t>
            </a:r>
            <a:r>
              <a:rPr dirty="0" sz="2400" lang="en-US" smtClean="0"/>
              <a:t> = 1 – x + x</a:t>
            </a:r>
            <a:r>
              <a:rPr baseline="30000" dirty="0" sz="2400" lang="en-US" smtClean="0"/>
              <a:t>2</a:t>
            </a:r>
            <a:r>
              <a:rPr dirty="0" sz="2400" lang="en-US" smtClean="0"/>
              <a:t> – x</a:t>
            </a:r>
            <a:r>
              <a:rPr baseline="30000" dirty="0" sz="2400" lang="en-US"/>
              <a:t>3</a:t>
            </a:r>
            <a:r>
              <a:rPr dirty="0" sz="2400" lang="en-US" smtClean="0"/>
              <a:t> + …..</a:t>
            </a:r>
          </a:p>
          <a:p>
            <a:pPr indent="-514350" marL="514350">
              <a:buFont typeface="+mj-lt"/>
              <a:buAutoNum type="arabicParenR"/>
            </a:pPr>
            <a:r>
              <a:rPr dirty="0" sz="2400" lang="en-US"/>
              <a:t> </a:t>
            </a:r>
            <a:r>
              <a:rPr dirty="0" sz="2400" lang="en-US" smtClean="0"/>
              <a:t>(1+x)</a:t>
            </a:r>
            <a:r>
              <a:rPr baseline="30000" dirty="0" sz="2400" lang="en-US" smtClean="0"/>
              <a:t>-2</a:t>
            </a:r>
            <a:r>
              <a:rPr dirty="0" sz="2400" lang="en-US"/>
              <a:t> </a:t>
            </a:r>
            <a:r>
              <a:rPr dirty="0" sz="2400" lang="en-US" smtClean="0"/>
              <a:t>= 1 – 2x + 3x</a:t>
            </a:r>
            <a:r>
              <a:rPr baseline="30000" dirty="0" sz="2400" lang="en-US" smtClean="0"/>
              <a:t>2</a:t>
            </a:r>
            <a:r>
              <a:rPr dirty="0" sz="2400" lang="en-US" smtClean="0"/>
              <a:t> – 4x</a:t>
            </a:r>
            <a:r>
              <a:rPr baseline="30000" dirty="0" sz="2400" lang="en-US" smtClean="0"/>
              <a:t>3</a:t>
            </a:r>
            <a:r>
              <a:rPr dirty="0" sz="2400" lang="en-US" smtClean="0"/>
              <a:t> + …..</a:t>
            </a:r>
          </a:p>
          <a:p>
            <a:pPr indent="-514350" marL="514350">
              <a:buFont typeface="+mj-lt"/>
              <a:buAutoNum type="arabicParenR"/>
            </a:pPr>
            <a:r>
              <a:rPr dirty="0" sz="2400" lang="en-US"/>
              <a:t> </a:t>
            </a:r>
            <a:r>
              <a:rPr dirty="0" sz="2400" lang="en-US" smtClean="0"/>
              <a:t>(1- x)</a:t>
            </a:r>
            <a:r>
              <a:rPr baseline="30000" dirty="0" sz="2400" lang="en-US" smtClean="0"/>
              <a:t>-1</a:t>
            </a:r>
            <a:r>
              <a:rPr dirty="0" sz="2400" lang="en-US" smtClean="0"/>
              <a:t> = 1 + x + x</a:t>
            </a:r>
            <a:r>
              <a:rPr baseline="30000" dirty="0" sz="2400" lang="en-US" smtClean="0"/>
              <a:t>2</a:t>
            </a:r>
            <a:r>
              <a:rPr dirty="0" sz="2400" lang="en-US" smtClean="0"/>
              <a:t> + x</a:t>
            </a:r>
            <a:r>
              <a:rPr baseline="30000" dirty="0" sz="2400" lang="en-US" smtClean="0"/>
              <a:t>3</a:t>
            </a:r>
            <a:r>
              <a:rPr dirty="0" sz="2400" lang="en-US" smtClean="0"/>
              <a:t> + …..</a:t>
            </a:r>
          </a:p>
          <a:p>
            <a:pPr indent="-514350" marL="514350">
              <a:buFont typeface="+mj-lt"/>
              <a:buAutoNum type="arabicParenR"/>
            </a:pPr>
            <a:r>
              <a:rPr dirty="0" sz="2400" lang="en-US"/>
              <a:t> </a:t>
            </a:r>
            <a:r>
              <a:rPr dirty="0" sz="2400" lang="en-US" smtClean="0"/>
              <a:t>(1- x)</a:t>
            </a:r>
            <a:r>
              <a:rPr baseline="30000" dirty="0" sz="2400" lang="en-US" smtClean="0"/>
              <a:t>-2</a:t>
            </a:r>
            <a:r>
              <a:rPr dirty="0" sz="2400" lang="en-US" smtClean="0"/>
              <a:t> = 1 + 2x + 3x</a:t>
            </a:r>
            <a:r>
              <a:rPr baseline="30000" dirty="0" sz="2400" lang="en-US" smtClean="0"/>
              <a:t>2</a:t>
            </a:r>
            <a:r>
              <a:rPr dirty="0" sz="2400" lang="en-US" smtClean="0"/>
              <a:t> + 4x</a:t>
            </a:r>
            <a:r>
              <a:rPr baseline="30000" dirty="0" sz="2400" lang="en-US" smtClean="0"/>
              <a:t>3</a:t>
            </a:r>
            <a:r>
              <a:rPr dirty="0" sz="2400" lang="en-US" smtClean="0"/>
              <a:t> + ….</a:t>
            </a:r>
          </a:p>
        </p:txBody>
      </p:sp>
      <p:sp>
        <p:nvSpPr>
          <p:cNvPr id="104863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5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914400"/>
            <a:ext cx="781050" cy="1047750"/>
          </a:xfrm>
          <a:prstGeom prst="rect"/>
          <a:noFill/>
        </p:spPr>
      </p:pic>
      <p:sp>
        <p:nvSpPr>
          <p:cNvPr id="1048633" name="Rectangle 3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6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0275" y="1581148"/>
            <a:ext cx="1123950" cy="1047750"/>
          </a:xfrm>
          <a:prstGeom prst="rect"/>
          <a:noFill/>
        </p:spPr>
      </p:pic>
      <p:sp>
        <p:nvSpPr>
          <p:cNvPr id="1048635" name="Rectangle 6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7" name="Picture 7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05124" y="2519044"/>
            <a:ext cx="2190750" cy="1047750"/>
          </a:xfrm>
          <a:prstGeom prst="rect"/>
          <a:noFill/>
        </p:spPr>
      </p:pic>
      <p:sp>
        <p:nvSpPr>
          <p:cNvPr id="1048637" name="Rectangle 9"/>
          <p:cNvSpPr>
            <a:spLocks noChangeArrowheads="1"/>
          </p:cNvSpPr>
          <p:nvPr/>
        </p:nvSpPr>
        <p:spPr bwMode="auto">
          <a:xfrm>
            <a:off x="-373870" y="1373821"/>
            <a:ext cx="951787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45732" name="Straight Connector 12"/>
          <p:cNvCxnSpPr>
            <a:cxnSpLocks/>
          </p:cNvCxnSpPr>
          <p:nvPr/>
        </p:nvCxnSpPr>
        <p:spPr>
          <a:xfrm>
            <a:off x="513203" y="6085840"/>
            <a:ext cx="7444088" cy="30029"/>
          </a:xfrm>
          <a:prstGeom prst="line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2"/>
          <p:cNvSpPr>
            <a:spLocks noGrp="1"/>
          </p:cNvSpPr>
          <p:nvPr>
            <p:ph type="title"/>
          </p:nvPr>
        </p:nvSpPr>
        <p:spPr>
          <a:xfrm>
            <a:off x="1524000" y="2286000"/>
            <a:ext cx="5943600" cy="1371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p>
            <a:r>
              <a:rPr b="1" dirty="0" lang="en-US" u="sng" smtClean="0">
                <a:latin typeface="Algerian" pitchFamily="82" charset="0"/>
              </a:rPr>
              <a:t>Thank you </a:t>
            </a:r>
            <a:endParaRPr b="1" dirty="0" lang="en-US" u="sng">
              <a:latin typeface="Algerian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 SERIES</dc:title>
  <dc:creator>NISHITA</dc:creator>
  <cp:lastModifiedBy>NISHITA</cp:lastModifiedBy>
  <dcterms:created xsi:type="dcterms:W3CDTF">2022-06-19T20:16:26Z</dcterms:created>
  <dcterms:modified xsi:type="dcterms:W3CDTF">2022-06-20T14:27:25Z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35e7b61bb91c40438539ae547f678d11</vt:lpwstr>
  </property>
</Properties>
</file>